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3" r:id="rId1"/>
    <p:sldMasterId id="2147483764" r:id="rId2"/>
    <p:sldMasterId id="2147483765" r:id="rId3"/>
  </p:sldMasterIdLst>
  <p:notesMasterIdLst>
    <p:notesMasterId r:id="rId59"/>
  </p:notesMasterIdLst>
  <p:sldIdLst>
    <p:sldId id="256" r:id="rId4"/>
    <p:sldId id="31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308" r:id="rId15"/>
    <p:sldId id="265" r:id="rId16"/>
    <p:sldId id="270" r:id="rId17"/>
    <p:sldId id="268" r:id="rId18"/>
    <p:sldId id="30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20" r:id="rId40"/>
    <p:sldId id="291" r:id="rId41"/>
    <p:sldId id="292" r:id="rId42"/>
    <p:sldId id="294" r:id="rId43"/>
    <p:sldId id="295" r:id="rId44"/>
    <p:sldId id="296" r:id="rId45"/>
    <p:sldId id="322" r:id="rId46"/>
    <p:sldId id="297" r:id="rId47"/>
    <p:sldId id="299" r:id="rId48"/>
    <p:sldId id="298" r:id="rId49"/>
    <p:sldId id="321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9144000" cy="5143500" type="screen16x9"/>
  <p:notesSz cx="6858000" cy="9144000"/>
  <p:embeddedFontLst>
    <p:embeddedFont>
      <p:font typeface="Amatic SC" panose="020B0604020202020204" charset="-79"/>
      <p:regular r:id="rId60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Inconsolata" panose="020B0604020202020204" charset="0"/>
      <p:regular r:id="rId66"/>
      <p:bold r:id="rId67"/>
    </p:embeddedFont>
    <p:embeddedFont>
      <p:font typeface="Roboto" panose="020B0604020202020204" charset="0"/>
      <p:regular r:id="rId68"/>
      <p:bold r:id="rId69"/>
      <p:italic r:id="rId70"/>
      <p:boldItalic r:id="rId71"/>
    </p:embeddedFont>
    <p:embeddedFont>
      <p:font typeface="Roboto Light" panose="020B0604020202020204" charset="0"/>
      <p:regular r:id="rId72"/>
      <p:bold r:id="rId73"/>
      <p:italic r:id="rId74"/>
      <p:boldItalic r:id="rId75"/>
    </p:embeddedFont>
    <p:embeddedFont>
      <p:font typeface="Roboto Medium" panose="020B0604020202020204" charset="0"/>
      <p:regular r:id="rId76"/>
      <p:bold r:id="rId77"/>
      <p:italic r:id="rId78"/>
      <p:boldItalic r:id="rId79"/>
    </p:embeddedFont>
    <p:embeddedFont>
      <p:font typeface="Roboto Thin" panose="020B060402020202020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52127D-E780-4720-8F48-25DA348A67EC}">
  <a:tblStyle styleId="{0352127D-E780-4720-8F48-25DA348A67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901" autoAdjust="0"/>
  </p:normalViewPr>
  <p:slideViewPr>
    <p:cSldViewPr snapToGrid="0">
      <p:cViewPr varScale="1">
        <p:scale>
          <a:sx n="192" d="100"/>
          <a:sy n="192" d="100"/>
        </p:scale>
        <p:origin x="1147" y="13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388849bb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6" name="Google Shape;2046;g3388849bb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388849bb6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4c71db0298_0_2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7" name="Google Shape;2127;g4c71db0298_0_2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g4c71db0298_0_2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388849bb6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3" name="Google Shape;2143;g3388849bb6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g3388849bb6_7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4c71db0298_0_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5" name="Google Shape;2135;g4c71db0298_0_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g4c71db0298_0_20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46a040fec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46a040fec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4c71db0298_0_2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7" name="Google Shape;2177;g4c71db0298_0_2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Google Shape;2178;g4c71db0298_0_2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4e0e62bf5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4e0e62bf5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642-45 (3 minutes)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c71db0298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8" name="Google Shape;2218;g4c71db0298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642-45 (3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219" name="Google Shape;2219;g4c71db0298_0_2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4e0e62bf5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4e0e62bf5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642-47 (5 minutes)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632-33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push the answers at the end of the unit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want to check your answers before-hand let us know and we’ll send them to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587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c71db0298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2" name="Google Shape;2242;g4c71db0298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Two refresher activities for arrays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642-47 (5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647-52 (5 min)</a:t>
            </a:r>
          </a:p>
        </p:txBody>
      </p:sp>
      <p:sp>
        <p:nvSpPr>
          <p:cNvPr id="2243" name="Google Shape;2243;g4c71db0298_0_2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e0e62bf5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4e0e62bf5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4c71db0298_0_2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6" name="Google Shape;2266;g4c71db0298_0_2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652-57 (5 min) (high priority)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Review: 657-700 (review)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Make drinks upper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All caps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Just first letter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We can either overwrite each element of the array to make it lowercase, or we can use the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toLowerCase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 method.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drinks[0] = 'coke';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drinks[1] = 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pepsi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drinks[2] = 'water';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drinks[3] = drinks[3].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toLowerCase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4c71db0298_0_2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6a040fec_0_3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6a040fec_0_3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700-05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6a040fec_0_4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6a040fec_0_4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700-05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slide: what’s wrong here?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4c71db0298_0_2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8" name="Google Shape;2308;g4c71db0298_0_2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700-05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g4c71db0298_0_2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c71db0298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4c71db0298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700-05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4e0e62bf5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4e0e62bf5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4c71db0298_0_2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g4c71db0298_0_2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4c71db0298_0_2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4c71db0298_0_2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4c71db0298_0_2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388849bb6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4" name="Google Shape;2054;g3388849bb6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388849bb6_7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388849bb6_7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3" name="Google Shape;2373;g3388849bb6_7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388849bb6_7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849bb6_7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0" name="Google Shape;2390;g3388849bb6_7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388849bb6_7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388849bb6_7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1" name="Google Shape;2401;g3388849bb6_7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388849bb6_7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88849bb6_7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1" name="Google Shape;2411;g3388849bb6_7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g3388849bb6_7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3388849bb6_7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2" name="Google Shape;2422;g3388849bb6_7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3388849bb6_7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849bb6_7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3" name="Google Shape;2433;g3388849bb6_7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3388849bb6_7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388849bb6_7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4" name="Google Shape;2444;g3388849bb6_7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this in Chrome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a breakpoint on vegetables and walk through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388849bb6_7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4e0e62bf5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4e0e62bf5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46a040fec_0_4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2" name="Google Shape;2462;g546a040fec_0_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546a040fec_0_4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e0e62bf5b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e0e62bf5b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Break before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388849bb6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1" name="Google Shape;2061;g3388849bb6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g3388849bb6_7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849bb6_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7" name="Google Shape;2497;g3388849bb6_7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g3388849bb6_7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4e0e62bf5b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4e0e62bf5b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849bb6_7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7" name="Google Shape;2517;g3388849bb6_7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Break before activity - 15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10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This is our starting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['chickens', 'pigs', 'cows', 'horses', 'ostriches'];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Creating a variable to hold our array length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arrayLength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Looping through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for (var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0;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&lt;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arrayLength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++)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animal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Console out the farm animal in the current index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console.log(animal);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If the first character in the current animal is 'c' or 'o', alert the following message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animal.charAt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(0) === 'c' ||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animal.charAt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(0) === 'o')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alert(animal + ' starts with a c or an o!');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BONUS!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Looping through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for (var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1;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&lt;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arrayLength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++)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- 1];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Console out the farm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 the current index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===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prevAnimal.length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console.log('I just saw an animal like that!');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518" name="Google Shape;2518;g3388849bb6_7_3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4e0e62bf5b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4e0e62bf5b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3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3388849bb6_7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5" name="Google Shape;2535;g3388849bb6_7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g3388849bb6_7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849bb6_7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3388849bb6_7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7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You will need to google to figure this out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Loop 10 times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for (var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0;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&lt; 10;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++)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// Generate a random number between 1 and 10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//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Math.floor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will round down, meaning we would get a number between 0 and 9, so we'll always add 1 to bump it up.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var num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Math.floor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Math.random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 * 10) + 1;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// Display in console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console.log(num);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g3388849bb6_7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025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849bb6_7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3388849bb6_7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8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g3388849bb6_7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3388849bb6_7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1" name="Google Shape;2571;g3388849bb6_7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shutterstock_288649979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2" name="Google Shape;2572;g3388849bb6_7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3388849bb6_7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9" name="Google Shape;2579;g3388849bb6_7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Google Shape;2580;g3388849bb6_7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3388849bb6_7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6" name="Google Shape;2586;g3388849bb6_7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g3388849bb6_7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388849bb6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3" name="Google Shape;2073;g3388849bb6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3388849bb6_7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4e267e0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4e267e0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60 minutes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e267e09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4e267e09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Suggested Time: 60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– lookup switch statements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the final solution first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</a:t>
            </a:r>
            <a:r>
              <a:rPr lang="en-US"/>
              <a:t>the solution for </a:t>
            </a:r>
            <a:r>
              <a:rPr lang="en-US" dirty="0"/>
              <a:t>10 minutes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3388849bb6_7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3" name="Google Shape;2613;g3388849bb6_7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g3388849bb6_7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3388849bb6_7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0" name="Google Shape;2620;g3388849bb6_7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g3388849bb6_7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388849bb6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0" name="Google Shape;2080;g3388849bb6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388849bb6_7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388849bb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8" name="Google Shape;2088;g3388849bb6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388849bb6_7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4c71db0298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2" name="Google Shape;2102;g4c71db0298_0_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g4c71db0298_0_20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388849bb6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0" name="Google Shape;2110;g3388849bb6_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3388849bb6_7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4" name="Google Shape;1714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6" name="Google Shape;1716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10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0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10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10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0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10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9" name="Google Shape;1739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1" name="Google Shape;1741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4" name="Google Shape;1764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6" name="Google Shape;1766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9" name="Google Shape;1789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1" name="Google Shape;1791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10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0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0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0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0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0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0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819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0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0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10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0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0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0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5" name="Google Shape;184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7" name="Google Shape;1847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3" name="Google Shape;187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5" name="Google Shape;1875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11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1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1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1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1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0" name="Google Shape;1900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2" name="Google Shape;1902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11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1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1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1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1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1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1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1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1" name="Google Shape;1931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3" name="Google Shape;1933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1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11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1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4" name="Google Shape;1964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1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1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1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1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3" name="Google Shape;1993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5" name="Google Shape;1995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1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1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1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1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1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1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1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1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6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6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7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7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1" name="Google Shape;1091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7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9" name="Google Shape;1099;p7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7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4" name="Google Shape;1104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7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5" name="Google Shape;113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80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9" name="Google Shape;1139;p8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8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8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8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8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8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8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4" name="Google Shape;117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8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8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8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9" name="Google Shape;1189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8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8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8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8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4" name="Google Shape;1214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1229;p8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8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8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6" name="Google Shape;1246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8" name="Google Shape;1248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8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8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8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7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7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5" name="Google Shape;1285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8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8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8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8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8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89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89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9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8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8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1" name="Google Shape;1361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3" name="Google Shape;1363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9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9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9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9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90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3" name="Google Shape;1393;p90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90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90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8" name="Google Shape;140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0" name="Google Shape;141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9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9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9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9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91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91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9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9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5" name="Google Shape;1455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7" name="Google Shape;1457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9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9" name="Google Shape;1479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9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9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9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9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9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6" name="Google Shape;1516;p9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9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9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9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9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9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9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9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9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9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9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1" name="Google Shape;1601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9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9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9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1" name="Google Shape;162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5" name="Google Shape;1625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10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0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10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10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10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5" name="Google Shape;164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8" name="Google Shape;1648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3" name="Google Shape;1653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4" name="Google Shape;1654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7" name="Google Shape;1667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9" name="Google Shape;1669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0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10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10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0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10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9" name="Google Shape;1689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1" name="Google Shape;1691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10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10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10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0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0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72.xml"/><Relationship Id="rId5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8" r:id="rId49"/>
    <p:sldLayoutId id="2147483709" r:id="rId50"/>
    <p:sldLayoutId id="2147483710" r:id="rId51"/>
    <p:sldLayoutId id="2147483711" r:id="rId52"/>
    <p:sldLayoutId id="2147483712" r:id="rId53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3.2</a:t>
            </a:r>
            <a:endParaRPr/>
          </a:p>
        </p:txBody>
      </p:sp>
      <p:sp>
        <p:nvSpPr>
          <p:cNvPr id="2050" name="Google Shape;2050;p1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51" name="Google Shape;2051;p1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1" name="Google Shape;2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27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lang="en" sz="30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6" name="Google Shape;2146;p129"/>
          <p:cNvGraphicFramePr/>
          <p:nvPr>
            <p:extLst>
              <p:ext uri="{D42A27DB-BD31-4B8C-83A1-F6EECF244321}">
                <p14:modId xmlns:p14="http://schemas.microsoft.com/office/powerpoint/2010/main" val="1134218783"/>
              </p:ext>
            </p:extLst>
          </p:nvPr>
        </p:nvGraphicFramePr>
        <p:xfrm>
          <a:off x="2120237" y="1628600"/>
          <a:ext cx="4903525" cy="7310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rock.’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47" name="Google Shape;2147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638" y="2524024"/>
            <a:ext cx="4744724" cy="211556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Variables</a:t>
            </a:r>
            <a:endParaRPr/>
          </a:p>
        </p:txBody>
      </p:sp>
      <p:sp>
        <p:nvSpPr>
          <p:cNvPr id="2150" name="Google Shape;2150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51" name="Google Shape;2151;p12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29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5" name="Google Shape;2155;p12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/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12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9" name="Google Shape;213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28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97" name="Google Shape;219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2199" name="Google Shape;2199;p13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33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 type of variable that are collections.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3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2" name="Google Shape;2202;p13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3" name="Google Shape;2203;p133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ooleans, other arrays, objects, anything.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4" name="Google Shape;2204;p133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20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5" name="Google Shape;2205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133"/>
          <p:cNvGraphicFramePr/>
          <p:nvPr>
            <p:extLst>
              <p:ext uri="{D42A27DB-BD31-4B8C-83A1-F6EECF244321}">
                <p14:modId xmlns:p14="http://schemas.microsoft.com/office/powerpoint/2010/main" val="1559399424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81" name="Google Shape;218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1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>
            <p:extLst>
              <p:ext uri="{D42A27DB-BD31-4B8C-83A1-F6EECF244321}">
                <p14:modId xmlns:p14="http://schemas.microsoft.com/office/powerpoint/2010/main" val="2247911106"/>
              </p:ext>
            </p:extLst>
          </p:nvPr>
        </p:nvGraphicFramePr>
        <p:xfrm>
          <a:off x="1" y="1540938"/>
          <a:ext cx="9144000" cy="32487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87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anime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(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doesLikeAnime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doesLikeAnime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anime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!’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live action 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doesLikeLiveAction 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doesLikeLiveAction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live action!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visual media."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3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3" name="Google Shape;2223;p13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24" name="Google Shape;2224;p13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5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Re-examine </a:t>
            </a:r>
            <a:r>
              <a:rPr lang="en-US" dirty="0"/>
              <a:t>14-JSDissect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3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35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5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See if you can better understand how it works—at this point in today’s class.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5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Prepare to share once the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0" name="Google Shape;2230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929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8" name="Google Shape;223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Homework #2</a:t>
            </a:r>
            <a:endParaRPr dirty="0"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</a:t>
            </a:fld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dirty="0">
                <a:latin typeface="+mj-lt"/>
              </a:rPr>
              <a:t>Use Bootstrap CSS to re-create the portfolio you built in HW1</a:t>
            </a:r>
            <a:endParaRPr sz="1800" dirty="0">
              <a:latin typeface="+mj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800" dirty="0"/>
              <a:t>Minimize writing CSS (use Bootstrap classes)</a:t>
            </a:r>
            <a:endParaRPr sz="1800" dirty="0"/>
          </a:p>
        </p:txBody>
      </p:sp>
      <p:pic>
        <p:nvPicPr>
          <p:cNvPr id="1091" name="Google Shape;1091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077;p60">
            <a:extLst>
              <a:ext uri="{FF2B5EF4-FFF2-40B4-BE49-F238E27FC236}">
                <a16:creationId xmlns:a16="http://schemas.microsoft.com/office/drawing/2014/main" id="{C42CFBB8-9A4A-4693-87B4-2E6077121044}"/>
              </a:ext>
            </a:extLst>
          </p:cNvPr>
          <p:cNvSpPr/>
          <p:nvPr/>
        </p:nvSpPr>
        <p:spPr>
          <a:xfrm>
            <a:off x="1336627" y="2773872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/>
              <a:t>D</a:t>
            </a:r>
            <a:r>
              <a:rPr lang="en" sz="1800" dirty="0"/>
              <a:t>eploy on GitHub Pages</a:t>
            </a:r>
            <a:endParaRPr sz="1800" dirty="0"/>
          </a:p>
        </p:txBody>
      </p:sp>
      <p:pic>
        <p:nvPicPr>
          <p:cNvPr id="29" name="Google Shape;1092;p60">
            <a:extLst>
              <a:ext uri="{FF2B5EF4-FFF2-40B4-BE49-F238E27FC236}">
                <a16:creationId xmlns:a16="http://schemas.microsoft.com/office/drawing/2014/main" id="{435C16D9-64D0-42C2-88B3-579162038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7" y="273381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77;p60">
            <a:extLst>
              <a:ext uri="{FF2B5EF4-FFF2-40B4-BE49-F238E27FC236}">
                <a16:creationId xmlns:a16="http://schemas.microsoft.com/office/drawing/2014/main" id="{092C6AAE-1BA6-47A7-8239-2623857F12DD}"/>
              </a:ext>
            </a:extLst>
          </p:cNvPr>
          <p:cNvSpPr/>
          <p:nvPr/>
        </p:nvSpPr>
        <p:spPr>
          <a:xfrm>
            <a:off x="1348000" y="359046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/>
              <a:t>Include a well-written README</a:t>
            </a:r>
            <a:endParaRPr sz="1800" dirty="0"/>
          </a:p>
        </p:txBody>
      </p:sp>
      <p:pic>
        <p:nvPicPr>
          <p:cNvPr id="13" name="Google Shape;1092;p60">
            <a:extLst>
              <a:ext uri="{FF2B5EF4-FFF2-40B4-BE49-F238E27FC236}">
                <a16:creationId xmlns:a16="http://schemas.microsoft.com/office/drawing/2014/main" id="{586DE5F2-7A78-4BE3-AAD9-A35CB85547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41140" y="3550412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77;p60">
            <a:extLst>
              <a:ext uri="{FF2B5EF4-FFF2-40B4-BE49-F238E27FC236}">
                <a16:creationId xmlns:a16="http://schemas.microsoft.com/office/drawing/2014/main" id="{C195DD66-E955-4B2F-8407-EBDEAB1D5C58}"/>
              </a:ext>
            </a:extLst>
          </p:cNvPr>
          <p:cNvSpPr/>
          <p:nvPr/>
        </p:nvSpPr>
        <p:spPr>
          <a:xfrm>
            <a:off x="1353299" y="427163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/>
              <a:t>Due </a:t>
            </a:r>
            <a:r>
              <a:rPr lang="en-US" sz="1800" b="1" dirty="0"/>
              <a:t>this Thursday </a:t>
            </a:r>
            <a:r>
              <a:rPr lang="en-US" sz="1800" dirty="0"/>
              <a:t>at 11:59PM</a:t>
            </a:r>
            <a:endParaRPr sz="1800" dirty="0"/>
          </a:p>
        </p:txBody>
      </p:sp>
      <p:pic>
        <p:nvPicPr>
          <p:cNvPr id="15" name="Google Shape;1092;p60">
            <a:extLst>
              <a:ext uri="{FF2B5EF4-FFF2-40B4-BE49-F238E27FC236}">
                <a16:creationId xmlns:a16="http://schemas.microsoft.com/office/drawing/2014/main" id="{CAED0F19-AB95-4E1F-A898-700A56162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46439" y="423157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02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Array Logging (</a:t>
            </a:r>
            <a:r>
              <a:rPr lang="en-US" dirty="0"/>
              <a:t>15-CoolPeopleArray)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3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3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48" name="Google Shape;2248;p137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37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provided in the file to </a:t>
            </a:r>
            <a:r>
              <a:rPr lang="en" sz="20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0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of the names in the </a:t>
            </a:r>
            <a:r>
              <a:rPr lang="en" sz="20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coolPeople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variable.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3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3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You should be repeating the same line 6 times.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4" name="Google Shape;2254;p13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3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82D7C4-F86F-4205-B573-19E24FFC8650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Array Setting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2" name="Google Shape;2262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3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Array Setting (</a:t>
            </a:r>
            <a:r>
              <a:rPr lang="en-US" dirty="0"/>
              <a:t>16-ArraySetting)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1" name="Google Shape;2271;p13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72" name="Google Shape;2272;p13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9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in </a:t>
            </a:r>
            <a:r>
              <a:rPr lang="en-US" sz="2000" dirty="0"/>
              <a:t>16-ArraySetting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to convert each item in the array to lowercase.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9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9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Make sure to only add in lines of code where instructed.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9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You will need to use the method 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. Research if you don’t remember how to use it.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3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327939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89" name="Google Shape;228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90" name="Google Shape;229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292" name="Google Shape;2292;p140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93" name="Google Shape;2293;p140"/>
          <p:cNvGraphicFramePr/>
          <p:nvPr>
            <p:extLst>
              <p:ext uri="{D42A27DB-BD31-4B8C-83A1-F6EECF244321}">
                <p14:modId xmlns:p14="http://schemas.microsoft.com/office/powerpoint/2010/main" val="3679171765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99" name="Google Shape;2299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00" name="Google Shape;2300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302" name="Google Shape;2302;p141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3" name="Google Shape;2303;p141"/>
          <p:cNvGraphicFramePr/>
          <p:nvPr>
            <p:extLst>
              <p:ext uri="{D42A27DB-BD31-4B8C-83A1-F6EECF244321}">
                <p14:modId xmlns:p14="http://schemas.microsoft.com/office/powerpoint/2010/main" val="505450478"/>
              </p:ext>
            </p:extLst>
          </p:nvPr>
        </p:nvGraphicFramePr>
        <p:xfrm>
          <a:off x="455150" y="28524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04" name="Google Shape;2304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5225" y="2571750"/>
            <a:ext cx="2114164" cy="2206984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41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312" name="Google Shape;23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42"/>
          <p:cNvSpPr txBox="1">
            <a:spLocks noGrp="1"/>
          </p:cNvSpPr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14" name="Google Shape;2314;p142"/>
          <p:cNvGraphicFramePr/>
          <p:nvPr/>
        </p:nvGraphicFramePr>
        <p:xfrm>
          <a:off x="836150" y="30048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15" name="Google Shape;2315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6225" y="2735250"/>
            <a:ext cx="2114164" cy="2130948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42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322" name="Google Shape;2322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23" name="Google Shape;2323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highlight>
                  <a:srgbClr val="FFFF00"/>
                </a:highlight>
              </a:rPr>
              <a:t>Repeated Code!</a:t>
            </a:r>
            <a:r>
              <a:rPr lang="en" dirty="0">
                <a:highlight>
                  <a:srgbClr val="FFFF00"/>
                </a:highlight>
              </a:rPr>
              <a:t> </a:t>
            </a:r>
            <a:r>
              <a:rPr lang="en" dirty="0"/>
              <a:t>Let’s be more efficient.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324" name="Google Shape;2324;p143"/>
          <p:cNvGraphicFramePr/>
          <p:nvPr>
            <p:extLst>
              <p:ext uri="{D42A27DB-BD31-4B8C-83A1-F6EECF244321}">
                <p14:modId xmlns:p14="http://schemas.microsoft.com/office/powerpoint/2010/main" val="919141942"/>
              </p:ext>
            </p:extLst>
          </p:nvPr>
        </p:nvGraphicFramePr>
        <p:xfrm>
          <a:off x="836150" y="17856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25" name="Google Shape;2325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6225" y="1835250"/>
            <a:ext cx="2114164" cy="188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43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14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For Loop Dissection (</a:t>
            </a:r>
            <a:r>
              <a:rPr lang="en-US" dirty="0"/>
              <a:t>17-MyFirstLoop)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0" name="Google Shape;2340;p14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1" name="Google Shape;2341;p14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42" name="Google Shape;2342;p14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145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trying to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analyze and debug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 code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 txBox="1">
            <a:spLocks noGrp="1"/>
          </p:cNvSpPr>
          <p:nvPr>
            <p:ph type="subTitle" idx="2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145"/>
          <p:cNvSpPr txBox="1">
            <a:spLocks noGrp="1"/>
          </p:cNvSpPr>
          <p:nvPr>
            <p:ph type="subTitle" idx="3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8" name="Google Shape;2348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45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45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145"/>
          <p:cNvSpPr txBox="1">
            <a:spLocks noGrp="1"/>
          </p:cNvSpPr>
          <p:nvPr>
            <p:ph type="subTitle" idx="4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3" name="Google Shape;2353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59" name="Google Shape;2359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60" name="Google Shape;2360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For loops are </a:t>
            </a:r>
            <a:r>
              <a:rPr lang="en" b="1" dirty="0"/>
              <a:t>critical</a:t>
            </a:r>
            <a:r>
              <a:rPr lang="en" dirty="0"/>
              <a:t> in programming. </a:t>
            </a:r>
            <a:br>
              <a:rPr lang="en" dirty="0"/>
            </a:br>
            <a:r>
              <a:rPr lang="en" dirty="0"/>
              <a:t>We use loops to run </a:t>
            </a:r>
            <a:r>
              <a:rPr lang="en" b="1" dirty="0"/>
              <a:t>repeated blocks of code</a:t>
            </a:r>
            <a:r>
              <a:rPr lang="en" dirty="0"/>
              <a:t> over a set period.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Each for loop is composed of a: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362" name="Google Shape;2362;p146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6"/>
          <p:cNvSpPr txBox="1">
            <a:spLocks noGrp="1"/>
          </p:cNvSpPr>
          <p:nvPr>
            <p:ph type="subTitle" idx="1"/>
          </p:nvPr>
        </p:nvSpPr>
        <p:spPr>
          <a:xfrm>
            <a:off x="3330649" y="151338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Variable declaration or counter</a:t>
            </a:r>
            <a:endParaRPr dirty="0">
              <a:latin typeface="+mn-lt"/>
            </a:endParaRPr>
          </a:p>
        </p:txBody>
      </p:sp>
      <p:pic>
        <p:nvPicPr>
          <p:cNvPr id="2364" name="Google Shape;2364;p14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6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>
            <a:spLocks noGrp="1"/>
          </p:cNvSpPr>
          <p:nvPr>
            <p:ph type="subTitle" idx="2"/>
          </p:nvPr>
        </p:nvSpPr>
        <p:spPr>
          <a:xfrm>
            <a:off x="3318349" y="2017825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Loop condition</a:t>
            </a:r>
            <a:endParaRPr sz="1800" dirty="0">
              <a:latin typeface="+mn-lt"/>
            </a:endParaRPr>
          </a:p>
        </p:txBody>
      </p:sp>
      <p:pic>
        <p:nvPicPr>
          <p:cNvPr id="2367" name="Google Shape;2367;p14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46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46"/>
          <p:cNvSpPr txBox="1">
            <a:spLocks noGrp="1"/>
          </p:cNvSpPr>
          <p:nvPr>
            <p:ph type="subTitle" idx="3"/>
          </p:nvPr>
        </p:nvSpPr>
        <p:spPr>
          <a:xfrm>
            <a:off x="3330649" y="254553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Iteration (</a:t>
            </a:r>
            <a:r>
              <a:rPr lang="en-US" sz="1800" dirty="0">
                <a:latin typeface="+mn-lt"/>
              </a:rPr>
              <a:t>usually </a:t>
            </a:r>
            <a:r>
              <a:rPr lang="en" sz="1800" dirty="0">
                <a:latin typeface="+mn-lt"/>
              </a:rPr>
              <a:t>addition)</a:t>
            </a:r>
            <a:endParaRPr sz="1800" dirty="0">
              <a:latin typeface="+mn-lt"/>
            </a:endParaRPr>
          </a:p>
        </p:txBody>
      </p:sp>
      <p:pic>
        <p:nvPicPr>
          <p:cNvPr id="2370" name="Google Shape;2370;p14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947F55-B8FF-468C-8899-E9B1949BC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76" y="3035316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58" name="Google Shape;2058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1C3535-62D0-4A67-AF55-B6BB5A7E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6" y="755267"/>
            <a:ext cx="8861648" cy="2038516"/>
          </a:xfrm>
          <a:prstGeom prst="rect">
            <a:avLst/>
          </a:prstGeom>
        </p:spPr>
      </p:pic>
      <p:sp>
        <p:nvSpPr>
          <p:cNvPr id="2377" name="Google Shape;2377;p147"/>
          <p:cNvSpPr/>
          <p:nvPr/>
        </p:nvSpPr>
        <p:spPr>
          <a:xfrm>
            <a:off x="997937" y="2191488"/>
            <a:ext cx="504900" cy="2377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147"/>
          <p:cNvSpPr/>
          <p:nvPr/>
        </p:nvSpPr>
        <p:spPr>
          <a:xfrm>
            <a:off x="2961005" y="2191488"/>
            <a:ext cx="504900" cy="2356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47"/>
          <p:cNvSpPr/>
          <p:nvPr/>
        </p:nvSpPr>
        <p:spPr>
          <a:xfrm rot="-2043">
            <a:off x="4934843" y="2212339"/>
            <a:ext cx="504900" cy="2356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47"/>
          <p:cNvSpPr/>
          <p:nvPr/>
        </p:nvSpPr>
        <p:spPr>
          <a:xfrm>
            <a:off x="732251" y="1949703"/>
            <a:ext cx="1176061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47"/>
          <p:cNvSpPr/>
          <p:nvPr/>
        </p:nvSpPr>
        <p:spPr>
          <a:xfrm>
            <a:off x="1980769" y="1941778"/>
            <a:ext cx="2467985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47"/>
          <p:cNvSpPr txBox="1"/>
          <p:nvPr/>
        </p:nvSpPr>
        <p:spPr>
          <a:xfrm>
            <a:off x="225416" y="4448005"/>
            <a:ext cx="2518639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Variable declaration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147"/>
          <p:cNvSpPr txBox="1"/>
          <p:nvPr/>
        </p:nvSpPr>
        <p:spPr>
          <a:xfrm>
            <a:off x="2642477" y="4387346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7"/>
          <p:cNvSpPr txBox="1"/>
          <p:nvPr/>
        </p:nvSpPr>
        <p:spPr>
          <a:xfrm>
            <a:off x="4695526" y="4406005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Update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147"/>
          <p:cNvSpPr/>
          <p:nvPr/>
        </p:nvSpPr>
        <p:spPr>
          <a:xfrm>
            <a:off x="4540843" y="1937528"/>
            <a:ext cx="1068802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87" name="Google Shape;238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97" name="Google Shape;2397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between the { } gets repeated </a:t>
            </a:r>
            <a:r>
              <a:rPr lang="en-US" dirty="0"/>
              <a:t>as long as </a:t>
            </a:r>
            <a:r>
              <a:rPr lang="en" dirty="0"/>
              <a:t>the condition </a:t>
            </a:r>
            <a:r>
              <a:rPr lang="en-US" dirty="0"/>
              <a:t>is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(in this case, as long as  i &lt; 4).</a:t>
            </a:r>
            <a:endParaRPr dirty="0"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5EECD-3043-490B-A929-2DA84F5C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6" y="1959454"/>
            <a:ext cx="8861648" cy="2038516"/>
          </a:xfrm>
          <a:prstGeom prst="rect">
            <a:avLst/>
          </a:prstGeom>
        </p:spPr>
      </p:pic>
      <p:sp>
        <p:nvSpPr>
          <p:cNvPr id="9" name="Google Shape;2381;p147">
            <a:extLst>
              <a:ext uri="{FF2B5EF4-FFF2-40B4-BE49-F238E27FC236}">
                <a16:creationId xmlns:a16="http://schemas.microsoft.com/office/drawing/2014/main" id="{EDECAB8F-0510-4BA3-894B-3F33C8C897A3}"/>
              </a:ext>
            </a:extLst>
          </p:cNvPr>
          <p:cNvSpPr/>
          <p:nvPr/>
        </p:nvSpPr>
        <p:spPr>
          <a:xfrm>
            <a:off x="330873" y="3440599"/>
            <a:ext cx="4503520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p149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9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w="635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407" name="Google Shape;240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  <p:sp>
        <p:nvSpPr>
          <p:cNvPr id="2408" name="Google Shape;2408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416" name="Google Shape;2416;p150"/>
          <p:cNvSpPr txBox="1">
            <a:spLocks noGrp="1"/>
          </p:cNvSpPr>
          <p:nvPr>
            <p:ph type="subTitle" idx="1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spcFirstLastPara="1" wrap="square" lIns="19202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0 … </a:t>
            </a:r>
            <a:r>
              <a:rPr lang="en" dirty="0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Carrots’)</a:t>
            </a:r>
            <a:endParaRPr dirty="0"/>
          </a:p>
        </p:txBody>
      </p:sp>
      <p:sp>
        <p:nvSpPr>
          <p:cNvPr id="2417" name="Google Shape;2417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18" name="Google Shape;2418;p150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19" name="Google Shape;2419;p150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2F5D6-0492-46C7-9EBD-D621448C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" y="540167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51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6576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1 …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Peas’)</a:t>
            </a:r>
            <a:endParaRPr dirty="0"/>
          </a:p>
        </p:txBody>
      </p:sp>
      <p:graphicFrame>
        <p:nvGraphicFramePr>
          <p:cNvPr id="2427" name="Google Shape;2427;p151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28" name="Google Shape;2428;p151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EF260-C4CD-4461-94AD-505A84E9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0" y="533234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39" name="Google Shape;2439;p152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14630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2 …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Lettuce’)</a:t>
            </a:r>
            <a:endParaRPr dirty="0"/>
          </a:p>
        </p:txBody>
      </p:sp>
      <p:graphicFrame>
        <p:nvGraphicFramePr>
          <p:cNvPr id="2440" name="Google Shape;2440;p152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41" name="Google Shape;2441;p152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40B4D-7EEE-4BC4-A384-FDD13B21B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" y="542259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50" name="Google Shape;2450;p153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2004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3 …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Tomatoes’)</a:t>
            </a:r>
            <a:endParaRPr dirty="0"/>
          </a:p>
        </p:txBody>
      </p:sp>
      <p:graphicFrame>
        <p:nvGraphicFramePr>
          <p:cNvPr id="2451" name="Google Shape;2451;p153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2" name="Google Shape;2452;p153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712A8-3A8B-4BA5-98A9-D66CFF0A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34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5302-4D45-44FA-8D8F-E86202FA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Shorthand for incrementing and decrementing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A84BC-8889-4494-A340-46D79A196E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6F9796-6CB3-40CA-BDD0-BABEA6A4230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2B489-B573-4848-AC28-B4945F5E75A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2000" dirty="0"/>
              <a:t>We increment and decrement values by 1 all the time</a:t>
            </a:r>
          </a:p>
          <a:p>
            <a:endParaRPr lang="en-US" sz="2000" dirty="0"/>
          </a:p>
          <a:p>
            <a:r>
              <a:rPr lang="en-US" sz="2000" dirty="0"/>
              <a:t>We’re lazy so we made shorthand operators (syntactic sugar) for this</a:t>
            </a:r>
          </a:p>
          <a:p>
            <a:endParaRPr lang="en-US" sz="2000" dirty="0"/>
          </a:p>
          <a:p>
            <a:r>
              <a:rPr lang="en-US" sz="2000" dirty="0"/>
              <a:t>Post-increment operator: </a:t>
            </a:r>
            <a:r>
              <a:rPr lang="en-US" sz="2000" dirty="0" err="1"/>
              <a:t>i</a:t>
            </a:r>
            <a:r>
              <a:rPr lang="en-US" sz="2000" dirty="0"/>
              <a:t>++ (translates to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</a:t>
            </a:r>
            <a:r>
              <a:rPr lang="en-US" sz="2000" dirty="0"/>
              <a:t> + 1)</a:t>
            </a:r>
          </a:p>
          <a:p>
            <a:endParaRPr lang="en-US" sz="2000" dirty="0"/>
          </a:p>
          <a:p>
            <a:r>
              <a:rPr lang="en-US" sz="2000" dirty="0"/>
              <a:t>Post-decrement operator: </a:t>
            </a:r>
            <a:r>
              <a:rPr lang="en-US" sz="2000" dirty="0" err="1"/>
              <a:t>i</a:t>
            </a:r>
            <a:r>
              <a:rPr lang="en-US" sz="2000" dirty="0"/>
              <a:t>-- (translates to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</a:t>
            </a:r>
            <a:r>
              <a:rPr lang="en-US" sz="2000" dirty="0"/>
              <a:t> -1)</a:t>
            </a:r>
          </a:p>
          <a:p>
            <a:endParaRPr lang="en-US" sz="2000" dirty="0"/>
          </a:p>
          <a:p>
            <a:r>
              <a:rPr lang="en-US" sz="2000" dirty="0"/>
              <a:t>More syntactic sugar - most operators have combined assignment</a:t>
            </a:r>
          </a:p>
          <a:p>
            <a:pPr lvl="1"/>
            <a:r>
              <a:rPr lang="en-US" sz="2000" dirty="0" err="1"/>
              <a:t>i</a:t>
            </a:r>
            <a:r>
              <a:rPr lang="en-US" sz="2000" dirty="0"/>
              <a:t> += 1;     </a:t>
            </a:r>
            <a:r>
              <a:rPr lang="en-US" sz="2000" dirty="0" err="1"/>
              <a:t>i</a:t>
            </a:r>
            <a:r>
              <a:rPr lang="en-US" sz="2000" dirty="0"/>
              <a:t> -= 1;     </a:t>
            </a:r>
            <a:r>
              <a:rPr lang="en-US" sz="2000" dirty="0" err="1"/>
              <a:t>i</a:t>
            </a:r>
            <a:r>
              <a:rPr lang="en-US" sz="2000" dirty="0"/>
              <a:t>*=3;      </a:t>
            </a:r>
            <a:r>
              <a:rPr lang="en-US" sz="2000" dirty="0" err="1"/>
              <a:t>i</a:t>
            </a:r>
            <a:r>
              <a:rPr lang="en-US" sz="2000" dirty="0"/>
              <a:t> /= 6;</a:t>
            </a:r>
          </a:p>
        </p:txBody>
      </p:sp>
    </p:spTree>
    <p:extLst>
      <p:ext uri="{BB962C8B-B14F-4D97-AF65-F5344CB8AC3E}">
        <p14:creationId xmlns:p14="http://schemas.microsoft.com/office/powerpoint/2010/main" val="1506485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For Loop Zoo (</a:t>
            </a:r>
            <a:r>
              <a:rPr lang="en-US" dirty="0"/>
              <a:t>18-ZooLoop)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6" name="Google Shape;2466;p15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7" name="Google Shape;2467;p15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68" name="Google Shape;2468;p155"/>
          <p:cNvGraphicFramePr/>
          <p:nvPr>
            <p:extLst>
              <p:ext uri="{D42A27DB-BD31-4B8C-83A1-F6EECF244321}">
                <p14:modId xmlns:p14="http://schemas.microsoft.com/office/powerpoint/2010/main" val="3861276248"/>
              </p:ext>
            </p:extLst>
          </p:nvPr>
        </p:nvGraphicFramePr>
        <p:xfrm>
          <a:off x="1352550" y="2723313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69" name="Google Shape;2469;p155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0" name="Google Shape;2470;p155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471" name="Google Shape;2471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3" name="Google Shape;2473;p155"/>
          <p:cNvSpPr txBox="1">
            <a:spLocks noGrp="1"/>
          </p:cNvSpPr>
          <p:nvPr>
            <p:ph type="subTitle" idx="1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refactoring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code below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use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for loop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4" name="Google Shape;2474;p155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5" name="Google Shape;2475;p155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476" name="Google Shape;2476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8" name="Google Shape;2478;p155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155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480" name="Google Shape;2480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155"/>
          <p:cNvSpPr txBox="1">
            <a:spLocks noGrp="1"/>
          </p:cNvSpPr>
          <p:nvPr>
            <p:ph type="subTitle" idx="2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55"/>
          <p:cNvSpPr txBox="1">
            <a:spLocks noGrp="1"/>
          </p:cNvSpPr>
          <p:nvPr>
            <p:ph type="subTitle" idx="3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65" name="Google Shape;2065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2066" name="Google Shape;2066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67" name="Google Shape;2067;p12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2068" name="Google Shape;2068;p12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2069" name="Google Shape;2069;p12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2070" name="Google Shape;2070;p12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Another Loop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/>
          <p:nvPr/>
        </p:nvSpPr>
        <p:spPr>
          <a:xfrm>
            <a:off x="442500" y="1183050"/>
            <a:ext cx="7058700" cy="257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Another Loop (</a:t>
            </a:r>
            <a:r>
              <a:rPr lang="en-US" dirty="0"/>
              <a:t>19-AnotherLoop)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2" name="Google Shape;2502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scratch, create a for loop that prints the following lines: </a:t>
            </a:r>
            <a:endParaRPr/>
          </a:p>
        </p:txBody>
      </p:sp>
      <p:sp>
        <p:nvSpPr>
          <p:cNvPr id="2503" name="Google Shape;2503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4" name="Google Shape;2504;p15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05" name="Google Shape;25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3895399"/>
            <a:ext cx="875552" cy="8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58"/>
          <p:cNvSpPr txBox="1"/>
          <p:nvPr/>
        </p:nvSpPr>
        <p:spPr>
          <a:xfrm>
            <a:off x="817500" y="1231779"/>
            <a:ext cx="63123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0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1 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2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3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4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07" name="Google Shape;2507;p158"/>
          <p:cNvSpPr txBox="1"/>
          <p:nvPr/>
        </p:nvSpPr>
        <p:spPr>
          <a:xfrm>
            <a:off x="1120550" y="4215500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time, don’t use an array!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5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02E3-FFCE-4229-87B4-2F657E44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CA8D4-3763-4E61-A136-D9800F2762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0B37D-BAF7-4459-904A-9BBD3C56438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You can combine </a:t>
            </a:r>
            <a:r>
              <a:rPr lang="en-US" dirty="0" err="1"/>
              <a:t>booleans</a:t>
            </a:r>
            <a:r>
              <a:rPr lang="en-US" dirty="0"/>
              <a:t> using one of two operators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(||)</a:t>
            </a:r>
          </a:p>
          <a:p>
            <a:pPr lvl="1"/>
            <a:r>
              <a:rPr lang="en-US" dirty="0"/>
              <a:t>“OR” as in “either”</a:t>
            </a:r>
          </a:p>
          <a:p>
            <a:pPr lvl="1"/>
            <a:r>
              <a:rPr lang="en-US" dirty="0"/>
              <a:t>x === 0 || x === 1</a:t>
            </a:r>
          </a:p>
          <a:p>
            <a:endParaRPr lang="en-US" dirty="0"/>
          </a:p>
          <a:p>
            <a:r>
              <a:rPr lang="en-US" dirty="0"/>
              <a:t>AND (&amp;&amp;)</a:t>
            </a:r>
          </a:p>
          <a:p>
            <a:pPr lvl="1"/>
            <a:r>
              <a:rPr lang="en-US" dirty="0"/>
              <a:t>“AND” as in “both”</a:t>
            </a:r>
          </a:p>
          <a:p>
            <a:pPr lvl="1"/>
            <a:r>
              <a:rPr lang="en-US" dirty="0"/>
              <a:t>x. </a:t>
            </a:r>
            <a:r>
              <a:rPr lang="en-US" dirty="0" err="1"/>
              <a:t>indexOf</a:t>
            </a:r>
            <a:r>
              <a:rPr lang="en-US" dirty="0"/>
              <a:t>(‘p’) !== -1 &amp;&amp; </a:t>
            </a:r>
            <a:r>
              <a:rPr lang="en-US" dirty="0" err="1"/>
              <a:t>x.indexOf</a:t>
            </a:r>
            <a:r>
              <a:rPr lang="en-US" dirty="0"/>
              <a:t>(‘</a:t>
            </a:r>
            <a:r>
              <a:rPr lang="en-US" dirty="0" err="1"/>
              <a:t>izza</a:t>
            </a:r>
            <a:r>
              <a:rPr lang="en-US" dirty="0"/>
              <a:t>’) !== -1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893EE0-961D-4D88-8E34-74210982196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1AB9B9-666F-4621-BFDE-21E97254AA2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0" name="Google Shape;2520;p160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125" y="1642450"/>
            <a:ext cx="7187126" cy="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Loop with Conditions (20-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HardLoop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3" name="Google Shape;2523;p1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24" name="Google Shape;2524;p160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60"/>
          <p:cNvSpPr txBox="1">
            <a:spLocks noGrp="1"/>
          </p:cNvSpPr>
          <p:nvPr>
            <p:ph type="subTitle" idx="1"/>
          </p:nvPr>
        </p:nvSpPr>
        <p:spPr>
          <a:xfrm>
            <a:off x="12224" y="940800"/>
            <a:ext cx="8831193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Starting from scratch, write code that loops through the following array: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60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60"/>
          <p:cNvSpPr/>
          <p:nvPr/>
        </p:nvSpPr>
        <p:spPr>
          <a:xfrm>
            <a:off x="1352550" y="32339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60"/>
          <p:cNvSpPr txBox="1">
            <a:spLocks noGrp="1"/>
          </p:cNvSpPr>
          <p:nvPr>
            <p:ph type="subTitle" idx="2"/>
          </p:nvPr>
        </p:nvSpPr>
        <p:spPr>
          <a:xfrm>
            <a:off x="-12226" y="2538350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 </a:t>
            </a:r>
            <a:r>
              <a:rPr lang="en" sz="16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6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to display the name of each animal on the farm.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60"/>
          <p:cNvSpPr txBox="1">
            <a:spLocks noGrp="1"/>
          </p:cNvSpPr>
          <p:nvPr>
            <p:ph type="subTitle" idx="3"/>
          </p:nvPr>
        </p:nvSpPr>
        <p:spPr>
          <a:xfrm>
            <a:off x="-147100" y="3236353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 sz="16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.charAt()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method (research it), check if the first letter in the animal’s name begins with a “c” or “o”. If it does, create an alert saying: “Starts with c or an o!”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0" name="Google Shape;2530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2531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324233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6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Pseudocode Rock-Paper-Scissors (RPS)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6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with the Person Next to You!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five rounds.</a:t>
            </a: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41" name="Google Shape;254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62" y="1481625"/>
            <a:ext cx="7919074" cy="2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Random Numbers (21-RandomNumbers)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5" name="Google Shape;2555;p16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6" name="Google Shape;2556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57" name="Google Shape;2557;p16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63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Use Math.random() to generate 10 random numbers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6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63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6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They should all be whole numbers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163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Eac</a:t>
            </a:r>
            <a:r>
              <a:rPr lang="en-US" sz="2000" dirty="0"/>
              <a:t>h number should be between 1 and 10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3" name="Google Shape;2563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382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Pseudocode RPS (</a:t>
            </a:r>
            <a:r>
              <a:rPr lang="en-US" dirty="0"/>
              <a:t>22-PseudoCode)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5" name="Google Shape;2555;p16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6" name="Google Shape;2556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57" name="Google Shape;2557;p16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63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outlining all the steps and conditions that go into a single game of rock paper scissors.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6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63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6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break it down into steps that you could “code out.”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163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Think of basic elements like loops, if-then statements, arrays, alerts, etc.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3" name="Google Shape;2563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163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4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Hint: Starting by playing rock paper scissors should help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8" name="Google Shape;2568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75" name="Google Shape;2575;p164"/>
          <p:cNvSpPr txBox="1">
            <a:spLocks noGrp="1"/>
          </p:cNvSpPr>
          <p:nvPr>
            <p:ph type="title"/>
          </p:nvPr>
        </p:nvSpPr>
        <p:spPr>
          <a:xfrm>
            <a:off x="274350" y="5568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just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pseudocoded!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6" name="Google Shape;257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00" y="1349150"/>
            <a:ext cx="3567475" cy="3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  <p:sp>
        <p:nvSpPr>
          <p:cNvPr id="2077" name="Google Shape;2077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65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Let’s code it!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3" name="Google Shape;2583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6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Don’t worry.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We’ll be here to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you along the way.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0" name="Google Shape;2590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6" name="Google Shape;2596;p1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Jumping for JavaScript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16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Group Challenge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(4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Group 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Programming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RPS (</a:t>
            </a:r>
            <a:r>
              <a:rPr lang="en-US" dirty="0"/>
              <a:t>23-RPS-Coded)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3" name="Google Shape;2603;p16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4" name="Google Shape;2604;p1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168"/>
          <p:cNvSpPr/>
          <p:nvPr/>
        </p:nvSpPr>
        <p:spPr>
          <a:xfrm>
            <a:off x="1328025" y="878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168"/>
          <p:cNvSpPr txBox="1">
            <a:spLocks noGrp="1"/>
          </p:cNvSpPr>
          <p:nvPr>
            <p:ph type="subTitle" idx="1"/>
          </p:nvPr>
        </p:nvSpPr>
        <p:spPr>
          <a:xfrm>
            <a:off x="-12300" y="897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 groups of four, begin the process of coding out the rock-paper-scissors game. </a:t>
            </a:r>
            <a:endParaRPr sz="2000" dirty="0"/>
          </a:p>
        </p:txBody>
      </p:sp>
      <p:pic>
        <p:nvPicPr>
          <p:cNvPr id="2607" name="Google Shape;2607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9022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68"/>
          <p:cNvSpPr/>
          <p:nvPr/>
        </p:nvSpPr>
        <p:spPr>
          <a:xfrm>
            <a:off x="1328025" y="1671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68"/>
          <p:cNvSpPr txBox="1">
            <a:spLocks noGrp="1"/>
          </p:cNvSpPr>
          <p:nvPr>
            <p:ph type="subTitle" idx="2"/>
          </p:nvPr>
        </p:nvSpPr>
        <p:spPr>
          <a:xfrm>
            <a:off x="-12300" y="1691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as much as you can on your own, but don't be afraid to ask for help if you feel your team is struggling.</a:t>
            </a:r>
            <a:endParaRPr sz="2000"/>
          </a:p>
        </p:txBody>
      </p:sp>
      <p:pic>
        <p:nvPicPr>
          <p:cNvPr id="2610" name="Google Shape;2610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16958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Jumping for JavaScript</a:t>
            </a:r>
            <a:endParaRPr/>
          </a:p>
        </p:txBody>
      </p:sp>
      <p:sp>
        <p:nvSpPr>
          <p:cNvPr id="2617" name="Google Shape;2617;p1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Fill in the Missing Code (Together)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24" name="Google Shape;2624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084" name="Google Shape;20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JavaScript?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2092" name="Google Shape;2092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93" name="Google Shape;2093;p12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24"/>
          <p:cNvSpPr txBox="1">
            <a:spLocks noGrp="1"/>
          </p:cNvSpPr>
          <p:nvPr>
            <p:ph type="subTitle" idx="1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24"/>
          <p:cNvSpPr txBox="1">
            <a:spLocks noGrp="1"/>
          </p:cNvSpPr>
          <p:nvPr>
            <p:ph type="subTitle" idx="2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06" name="Google Shape;21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25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2114" name="Google Shape;2114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15" name="Google Shape;2115;p12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26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2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2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12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They are “things” (numbers, strings,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ooleans, etc.).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26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4" name="Google Shape;2124;p126"/>
          <p:cNvGraphicFramePr/>
          <p:nvPr>
            <p:extLst>
              <p:ext uri="{D42A27DB-BD31-4B8C-83A1-F6EECF244321}">
                <p14:modId xmlns:p14="http://schemas.microsoft.com/office/powerpoint/2010/main" val="338643609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Count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2826</Words>
  <Application>Microsoft Office PowerPoint</Application>
  <PresentationFormat>On-screen Show (16:9)</PresentationFormat>
  <Paragraphs>487</Paragraphs>
  <Slides>55</Slides>
  <Notes>53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Roboto Medium</vt:lpstr>
      <vt:lpstr>Calibri</vt:lpstr>
      <vt:lpstr>Arial</vt:lpstr>
      <vt:lpstr>Amatic SC</vt:lpstr>
      <vt:lpstr>Roboto Light</vt:lpstr>
      <vt:lpstr>Roboto</vt:lpstr>
      <vt:lpstr>Roboto Thin</vt:lpstr>
      <vt:lpstr>Inconsolata</vt:lpstr>
      <vt:lpstr>Simple Light</vt:lpstr>
      <vt:lpstr>Unbranded</vt:lpstr>
      <vt:lpstr>Simple Light</vt:lpstr>
      <vt:lpstr>Lesson 3.2</vt:lpstr>
      <vt:lpstr>Homework #2</vt:lpstr>
      <vt:lpstr>Today’s Class</vt:lpstr>
      <vt:lpstr>Objectives</vt:lpstr>
      <vt:lpstr>Basics Recap</vt:lpstr>
      <vt:lpstr>What is JavaScript? (And what is it used for?) </vt:lpstr>
      <vt:lpstr>JavaScript Definitions</vt:lpstr>
      <vt:lpstr>What is a Variable? (And how do we declare one?) </vt:lpstr>
      <vt:lpstr>Variable Basics</vt:lpstr>
      <vt:lpstr>What is meant by console.log? (And how does it differ from an alert,  prompt, or confirm?) </vt:lpstr>
      <vt:lpstr>Basic Variables</vt:lpstr>
      <vt:lpstr>Alerts, Prompts, Confirms</vt:lpstr>
      <vt:lpstr>What is an array?</vt:lpstr>
      <vt:lpstr>Basic Arrays </vt:lpstr>
      <vt:lpstr>How do we check conditions?</vt:lpstr>
      <vt:lpstr>If/Else Statements Are Critical</vt:lpstr>
      <vt:lpstr>Activity:  Basic JavaScript Dissection</vt:lpstr>
      <vt:lpstr>Activity: Basic JavaScript Dissection</vt:lpstr>
      <vt:lpstr>Activity:  Array Logging</vt:lpstr>
      <vt:lpstr>Activity: Array Logging (15-CoolPeopleArray)</vt:lpstr>
      <vt:lpstr>Activity: Array Setting</vt:lpstr>
      <vt:lpstr>Activity: Array Setting (16-ArraySetting)</vt:lpstr>
      <vt:lpstr>Back to The Zoo Pen</vt:lpstr>
      <vt:lpstr>Back to The Zoo Pen</vt:lpstr>
      <vt:lpstr>What’s wrong here?</vt:lpstr>
      <vt:lpstr>Don’t Repeat Yourself (DRY)</vt:lpstr>
      <vt:lpstr>Activity:  For Loop Dissection </vt:lpstr>
      <vt:lpstr>Activity: For Loop Dissection (17-MyFirstLoop)  </vt:lpstr>
      <vt:lpstr>Enter the For Loop</vt:lpstr>
      <vt:lpstr>Enter the For Loop</vt:lpstr>
      <vt:lpstr>Enter the For Loop</vt:lpstr>
      <vt:lpstr>Enter the For-Loop</vt:lpstr>
      <vt:lpstr>Run That Loop</vt:lpstr>
      <vt:lpstr>Run That Loop </vt:lpstr>
      <vt:lpstr>Run That Loop  </vt:lpstr>
      <vt:lpstr>Run That Loop   </vt:lpstr>
      <vt:lpstr>Shorthand for incrementing and decrementing</vt:lpstr>
      <vt:lpstr>Activity: For Loop Zoo  </vt:lpstr>
      <vt:lpstr>Activity: For Loop Zoo (18-ZooLoop)</vt:lpstr>
      <vt:lpstr>Activity: Another Loop  </vt:lpstr>
      <vt:lpstr>Activity: Another Loop (19-AnotherLoop)  </vt:lpstr>
      <vt:lpstr>Group Activity (2 people):  Loop with Conditions  </vt:lpstr>
      <vt:lpstr>Boolean operators</vt:lpstr>
      <vt:lpstr>Group Activity: Loop with Conditions (20-HardLoop)</vt:lpstr>
      <vt:lpstr>Group Activity (2 people):  Pseudocode Rock-Paper-Scissors (RPS)  </vt:lpstr>
      <vt:lpstr>Rock-Paper-Scissors with the Person Next to You!</vt:lpstr>
      <vt:lpstr>Random Numbers (21-RandomNumbers)</vt:lpstr>
      <vt:lpstr>Group Activity: Pseudocode RPS (22-PseudoCode)</vt:lpstr>
      <vt:lpstr>You just pseudocoded!</vt:lpstr>
      <vt:lpstr>Let’s code it!</vt:lpstr>
      <vt:lpstr>Don’t worry. We’ll be here to  help you along the way.  </vt:lpstr>
      <vt:lpstr>PowerPoint Presentation</vt:lpstr>
      <vt:lpstr>Group Challenge: Programming RPS (23-RPS-Coded) </vt:lpstr>
      <vt:lpstr>Let’s Fill in the Missing Code (Together)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3.2</dc:title>
  <cp:lastModifiedBy>Spencer Shadley</cp:lastModifiedBy>
  <cp:revision>36</cp:revision>
  <dcterms:modified xsi:type="dcterms:W3CDTF">2019-11-30T03:20:32Z</dcterms:modified>
</cp:coreProperties>
</file>